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50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F4819-F5C8-45D3-BBFA-19859FE10B22}" type="datetimeFigureOut">
              <a:rPr lang="ru-RU" smtClean="0"/>
              <a:pPr/>
              <a:t>05.12.2013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4902E-6D58-4630-9C55-7404CA452D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F4819-F5C8-45D3-BBFA-19859FE10B22}" type="datetimeFigureOut">
              <a:rPr lang="ru-RU" smtClean="0"/>
              <a:pPr/>
              <a:t>05.12.2013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4902E-6D58-4630-9C55-7404CA452D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F4819-F5C8-45D3-BBFA-19859FE10B22}" type="datetimeFigureOut">
              <a:rPr lang="ru-RU" smtClean="0"/>
              <a:pPr/>
              <a:t>05.12.2013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4902E-6D58-4630-9C55-7404CA452D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F4819-F5C8-45D3-BBFA-19859FE10B22}" type="datetimeFigureOut">
              <a:rPr lang="ru-RU" smtClean="0"/>
              <a:pPr/>
              <a:t>05.12.2013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4902E-6D58-4630-9C55-7404CA452D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F4819-F5C8-45D3-BBFA-19859FE10B22}" type="datetimeFigureOut">
              <a:rPr lang="ru-RU" smtClean="0"/>
              <a:pPr/>
              <a:t>05.12.2013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4902E-6D58-4630-9C55-7404CA452D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F4819-F5C8-45D3-BBFA-19859FE10B22}" type="datetimeFigureOut">
              <a:rPr lang="ru-RU" smtClean="0"/>
              <a:pPr/>
              <a:t>05.12.2013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4902E-6D58-4630-9C55-7404CA452D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F4819-F5C8-45D3-BBFA-19859FE10B22}" type="datetimeFigureOut">
              <a:rPr lang="ru-RU" smtClean="0"/>
              <a:pPr/>
              <a:t>05.12.2013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4902E-6D58-4630-9C55-7404CA452D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F4819-F5C8-45D3-BBFA-19859FE10B22}" type="datetimeFigureOut">
              <a:rPr lang="ru-RU" smtClean="0"/>
              <a:pPr/>
              <a:t>05.12.2013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4902E-6D58-4630-9C55-7404CA452D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F4819-F5C8-45D3-BBFA-19859FE10B22}" type="datetimeFigureOut">
              <a:rPr lang="ru-RU" smtClean="0"/>
              <a:pPr/>
              <a:t>05.12.2013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4902E-6D58-4630-9C55-7404CA452D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F4819-F5C8-45D3-BBFA-19859FE10B22}" type="datetimeFigureOut">
              <a:rPr lang="ru-RU" smtClean="0"/>
              <a:pPr/>
              <a:t>05.12.2013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4902E-6D58-4630-9C55-7404CA452D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F4819-F5C8-45D3-BBFA-19859FE10B22}" type="datetimeFigureOut">
              <a:rPr lang="ru-RU" smtClean="0"/>
              <a:pPr/>
              <a:t>05.12.2013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4902E-6D58-4630-9C55-7404CA452D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F4819-F5C8-45D3-BBFA-19859FE10B22}" type="datetimeFigureOut">
              <a:rPr lang="ru-RU" smtClean="0"/>
              <a:pPr/>
              <a:t>05.12.2013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E4902E-6D58-4630-9C55-7404CA452D2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8786874" cy="714379"/>
          </a:xfrm>
        </p:spPr>
        <p:txBody>
          <a:bodyPr>
            <a:normAutofit fontScale="90000"/>
          </a:bodyPr>
          <a:lstStyle/>
          <a:p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de-DE" sz="22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Kapitel </a:t>
            </a:r>
            <a:r>
              <a:rPr lang="ru-RU" sz="22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sz="22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2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SCHÜLERAUSTAUSCH, INTERNATIONALE JUGENDPROJEKTE. WOLLT  IHR MITMACHEN? </a:t>
            </a:r>
            <a:r>
              <a:rPr lang="ru-RU" sz="2200" dirty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2200" dirty="0">
                <a:solidFill>
                  <a:schemeClr val="accent6">
                    <a:lumMod val="50000"/>
                  </a:schemeClr>
                </a:solidFill>
              </a:rPr>
            </a:br>
            <a:endParaRPr lang="ru-RU" sz="22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282" y="714356"/>
            <a:ext cx="8715436" cy="6000792"/>
          </a:xfrm>
        </p:spPr>
        <p:txBody>
          <a:bodyPr>
            <a:normAutofit fontScale="85000" lnSpcReduction="20000"/>
          </a:bodyPr>
          <a:lstStyle/>
          <a:p>
            <a:pPr algn="l"/>
            <a:endParaRPr lang="ru-RU" sz="2000" dirty="0" smtClean="0"/>
          </a:p>
          <a:p>
            <a:pPr algn="l"/>
            <a:r>
              <a:rPr lang="ru-RU" sz="2000" b="1" dirty="0" err="1" smtClean="0">
                <a:solidFill>
                  <a:schemeClr val="accent5">
                    <a:lumMod val="50000"/>
                  </a:schemeClr>
                </a:solidFill>
              </a:rPr>
              <a:t>Freundschaft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5">
                    <a:lumMod val="50000"/>
                  </a:schemeClr>
                </a:solidFill>
              </a:rPr>
              <a:t>schließen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(о, o)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– заключать дружбу</a:t>
            </a:r>
            <a:endParaRPr lang="de-DE" sz="20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l"/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100" b="1" dirty="0" smtClean="0">
                <a:solidFill>
                  <a:schemeClr val="accent5">
                    <a:lumMod val="50000"/>
                  </a:schemeClr>
                </a:solidFill>
              </a:rPr>
              <a:t>der </a:t>
            </a:r>
            <a:r>
              <a:rPr lang="ru-RU" sz="2100" b="1" dirty="0" err="1" smtClean="0">
                <a:solidFill>
                  <a:schemeClr val="accent5">
                    <a:lumMod val="50000"/>
                  </a:schemeClr>
                </a:solidFill>
              </a:rPr>
              <a:t>Einheimische</a:t>
            </a:r>
            <a:r>
              <a:rPr lang="ru-RU" sz="21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(-)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 – местный житель</a:t>
            </a:r>
            <a:endParaRPr lang="de-DE" sz="20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l"/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5">
                    <a:lumMod val="50000"/>
                  </a:schemeClr>
                </a:solidFill>
              </a:rPr>
              <a:t>die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5">
                    <a:lumMod val="50000"/>
                  </a:schemeClr>
                </a:solidFill>
              </a:rPr>
              <a:t>Einheimische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 (-)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– местная жительница</a:t>
            </a:r>
            <a:endParaRPr lang="de-DE" sz="20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l"/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5">
                    <a:lumMod val="50000"/>
                  </a:schemeClr>
                </a:solidFill>
              </a:rPr>
              <a:t>beitragen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 (u, a) </a:t>
            </a:r>
            <a:r>
              <a:rPr lang="ru-RU" sz="2000" b="1" dirty="0" err="1" smtClean="0">
                <a:solidFill>
                  <a:schemeClr val="accent5">
                    <a:lumMod val="50000"/>
                  </a:schemeClr>
                </a:solidFill>
              </a:rPr>
              <a:t>zu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 (</a:t>
            </a:r>
            <a:r>
              <a:rPr lang="ru-RU" sz="2000" b="1" dirty="0" err="1" smtClean="0">
                <a:solidFill>
                  <a:schemeClr val="accent5">
                    <a:lumMod val="50000"/>
                  </a:schemeClr>
                </a:solidFill>
              </a:rPr>
              <a:t>Dat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.)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– вносить, способствовать </a:t>
            </a:r>
            <a:endParaRPr lang="de-DE" sz="20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l"/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5">
                    <a:lumMod val="50000"/>
                  </a:schemeClr>
                </a:solidFill>
              </a:rPr>
              <a:t>einen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5">
                    <a:lumMod val="50000"/>
                  </a:schemeClr>
                </a:solidFill>
              </a:rPr>
              <a:t>Beitrag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5">
                    <a:lumMod val="50000"/>
                  </a:schemeClr>
                </a:solidFill>
              </a:rPr>
              <a:t>leisten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– внести вклад во что-либо</a:t>
            </a:r>
            <a:endParaRPr lang="de-DE" sz="20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l"/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der </a:t>
            </a:r>
            <a:r>
              <a:rPr lang="ru-RU" sz="2000" b="1" dirty="0" err="1" smtClean="0">
                <a:solidFill>
                  <a:schemeClr val="accent5">
                    <a:lumMod val="50000"/>
                  </a:schemeClr>
                </a:solidFill>
              </a:rPr>
              <a:t>Wohlstand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–благосостояние, достаток </a:t>
            </a:r>
            <a:endParaRPr lang="de-DE" sz="20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l"/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5">
                    <a:lumMod val="50000"/>
                  </a:schemeClr>
                </a:solidFill>
              </a:rPr>
              <a:t>die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5">
                    <a:lumMod val="50000"/>
                  </a:schemeClr>
                </a:solidFill>
              </a:rPr>
              <a:t>Verständigung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– договорённость, взаимопонимание </a:t>
            </a:r>
            <a:endParaRPr lang="de-DE" sz="20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l"/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der </a:t>
            </a:r>
            <a:r>
              <a:rPr lang="ru-RU" sz="2000" b="1" dirty="0" err="1" smtClean="0">
                <a:solidFill>
                  <a:schemeClr val="accent5">
                    <a:lumMod val="50000"/>
                  </a:schemeClr>
                </a:solidFill>
              </a:rPr>
              <a:t>Aufenthalt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– пребывание, проживание </a:t>
            </a:r>
            <a:endParaRPr lang="de-DE" sz="20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l"/>
            <a:r>
              <a:rPr lang="de-DE" sz="2000" b="1" dirty="0">
                <a:solidFill>
                  <a:schemeClr val="accent5">
                    <a:lumMod val="50000"/>
                  </a:schemeClr>
                </a:solidFill>
              </a:rPr>
              <a:t>r</a:t>
            </a:r>
            <a:r>
              <a:rPr lang="ru-RU" sz="2000" b="1" dirty="0" err="1" smtClean="0">
                <a:solidFill>
                  <a:schemeClr val="accent5">
                    <a:lumMod val="50000"/>
                  </a:schemeClr>
                </a:solidFill>
              </a:rPr>
              <a:t>etten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 -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спасать</a:t>
            </a:r>
            <a:endParaRPr lang="de-DE" sz="20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l"/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5">
                    <a:lumMod val="50000"/>
                  </a:schemeClr>
                </a:solidFill>
              </a:rPr>
              <a:t>einen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5">
                    <a:lumMod val="50000"/>
                  </a:schemeClr>
                </a:solidFill>
              </a:rPr>
              <a:t>Film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5">
                    <a:lumMod val="50000"/>
                  </a:schemeClr>
                </a:solidFill>
              </a:rPr>
              <a:t>drehen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– снимать кинофильм</a:t>
            </a:r>
            <a:endParaRPr lang="de-DE" sz="20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l"/>
            <a:r>
              <a:rPr lang="de-DE" sz="2000" b="1" dirty="0">
                <a:solidFill>
                  <a:schemeClr val="accent5">
                    <a:lumMod val="50000"/>
                  </a:schemeClr>
                </a:solidFill>
              </a:rPr>
              <a:t>e</a:t>
            </a:r>
            <a:r>
              <a:rPr lang="ru-RU" sz="2000" b="1" dirty="0" err="1" smtClean="0">
                <a:solidFill>
                  <a:schemeClr val="accent5">
                    <a:lumMod val="50000"/>
                  </a:schemeClr>
                </a:solidFill>
              </a:rPr>
              <a:t>rmöglichen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– сделать возможным, способствовать, содействовать чему-либо</a:t>
            </a:r>
            <a:endParaRPr lang="de-DE" sz="20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l"/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5">
                    <a:lumMod val="50000"/>
                  </a:schemeClr>
                </a:solidFill>
              </a:rPr>
              <a:t>die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5">
                    <a:lumMod val="50000"/>
                  </a:schemeClr>
                </a:solidFill>
              </a:rPr>
              <a:t>Stimmung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- настроение</a:t>
            </a:r>
            <a:endParaRPr lang="de-DE" sz="20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l"/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5">
                    <a:lumMod val="50000"/>
                  </a:schemeClr>
                </a:solidFill>
              </a:rPr>
              <a:t>gemeinsam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– вместе, сообща</a:t>
            </a:r>
            <a:endParaRPr lang="de-DE" sz="20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l"/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5">
                    <a:lumMod val="50000"/>
                  </a:schemeClr>
                </a:solidFill>
              </a:rPr>
              <a:t>vermitteln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– 1. способствовать, содействовать. 2. сообщать</a:t>
            </a:r>
            <a:endParaRPr lang="de-DE" sz="20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l"/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5">
                    <a:lumMod val="50000"/>
                  </a:schemeClr>
                </a:solidFill>
              </a:rPr>
              <a:t>sich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5">
                    <a:lumMod val="50000"/>
                  </a:schemeClr>
                </a:solidFill>
              </a:rPr>
              <a:t>auseinander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5">
                    <a:lumMod val="50000"/>
                  </a:schemeClr>
                </a:solidFill>
              </a:rPr>
              <a:t>setzen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– спорить, дискутировать </a:t>
            </a:r>
            <a:endParaRPr lang="de-DE" sz="20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l"/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5">
                    <a:lumMod val="50000"/>
                  </a:schemeClr>
                </a:solidFill>
              </a:rPr>
              <a:t>die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5">
                    <a:lumMod val="50000"/>
                  </a:schemeClr>
                </a:solidFill>
              </a:rPr>
              <a:t>Projekte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5">
                    <a:lumMod val="50000"/>
                  </a:schemeClr>
                </a:solidFill>
              </a:rPr>
              <a:t>entwerfen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 (а, o)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– проектировать </a:t>
            </a:r>
            <a:endParaRPr lang="de-DE" sz="20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l"/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5">
                    <a:lumMod val="50000"/>
                  </a:schemeClr>
                </a:solidFill>
              </a:rPr>
              <a:t>stellvertretend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- </a:t>
            </a:r>
            <a:r>
              <a:rPr lang="ru-RU" sz="18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800" b="1" dirty="0" err="1" smtClean="0">
                <a:solidFill>
                  <a:schemeClr val="tx2">
                    <a:lumMod val="50000"/>
                  </a:schemeClr>
                </a:solidFill>
              </a:rPr>
              <a:t>зд</a:t>
            </a: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</a:rPr>
              <a:t>: от лица</a:t>
            </a:r>
            <a:endParaRPr lang="de-DE" sz="20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l"/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5">
                    <a:lumMod val="50000"/>
                  </a:schemeClr>
                </a:solidFill>
              </a:rPr>
              <a:t>kahl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5">
                    <a:lumMod val="50000"/>
                  </a:schemeClr>
                </a:solidFill>
              </a:rPr>
              <a:t>schlagen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 (u, a)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– вырубать </a:t>
            </a:r>
            <a:endParaRPr lang="de-DE" sz="20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l"/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5">
                    <a:lumMod val="50000"/>
                  </a:schemeClr>
                </a:solidFill>
              </a:rPr>
              <a:t>unter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5">
                    <a:lumMod val="50000"/>
                  </a:schemeClr>
                </a:solidFill>
              </a:rPr>
              <a:t>Schutz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5">
                    <a:lumMod val="50000"/>
                  </a:schemeClr>
                </a:solidFill>
              </a:rPr>
              <a:t>stellen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-  поставить под чью-либо защиту </a:t>
            </a:r>
            <a:endParaRPr lang="de-DE" sz="20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l"/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5">
                    <a:lumMod val="50000"/>
                  </a:schemeClr>
                </a:solidFill>
              </a:rPr>
              <a:t>sich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5">
                    <a:lumMod val="50000"/>
                  </a:schemeClr>
                </a:solidFill>
              </a:rPr>
              <a:t>für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 (</a:t>
            </a:r>
            <a:r>
              <a:rPr lang="ru-RU" sz="2000" b="1" dirty="0" err="1" smtClean="0">
                <a:solidFill>
                  <a:schemeClr val="accent5">
                    <a:lumMod val="50000"/>
                  </a:schemeClr>
                </a:solidFill>
              </a:rPr>
              <a:t>Akk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.) </a:t>
            </a:r>
            <a:r>
              <a:rPr lang="ru-RU" sz="2000" b="1" dirty="0" err="1" smtClean="0">
                <a:solidFill>
                  <a:schemeClr val="accent5">
                    <a:lumMod val="50000"/>
                  </a:schemeClr>
                </a:solidFill>
              </a:rPr>
              <a:t>engagieren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– вступиться, заступиться за кого-либо</a:t>
            </a:r>
            <a:endParaRPr lang="de-DE" sz="20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l"/>
            <a:r>
              <a:rPr lang="ru-RU" sz="2000" b="1" dirty="0" err="1" smtClean="0">
                <a:solidFill>
                  <a:schemeClr val="accent5">
                    <a:lumMod val="50000"/>
                  </a:schemeClr>
                </a:solidFill>
              </a:rPr>
              <a:t>sich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5">
                    <a:lumMod val="50000"/>
                  </a:schemeClr>
                </a:solidFill>
              </a:rPr>
              <a:t>verständigen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- общаться, договариваться с кем-либо, приходить к соглашению </a:t>
            </a:r>
            <a:b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</a:br>
            <a:endParaRPr lang="ru-RU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14282" y="0"/>
            <a:ext cx="8472518" cy="500066"/>
          </a:xfrm>
        </p:spPr>
        <p:txBody>
          <a:bodyPr>
            <a:noAutofit/>
          </a:bodyPr>
          <a:lstStyle/>
          <a:p>
            <a:r>
              <a:rPr lang="de-DE" sz="3200" b="1" dirty="0" smtClean="0">
                <a:solidFill>
                  <a:schemeClr val="accent1">
                    <a:lumMod val="75000"/>
                  </a:schemeClr>
                </a:solidFill>
                <a:latin typeface="Monotype Corsiva" pitchFamily="66" charset="0"/>
              </a:rPr>
              <a:t>Wie ist es richtig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Monotype Corsiva" pitchFamily="66" charset="0"/>
              </a:rPr>
              <a:t>?</a:t>
            </a:r>
            <a:endParaRPr lang="ru-RU" sz="3200" b="1" dirty="0">
              <a:solidFill>
                <a:schemeClr val="accent1">
                  <a:lumMod val="75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>
          <a:xfrm>
            <a:off x="214282" y="500042"/>
            <a:ext cx="4143404" cy="5286412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000" b="1" dirty="0" err="1" smtClean="0">
                <a:solidFill>
                  <a:schemeClr val="accent1">
                    <a:lumMod val="75000"/>
                  </a:schemeClr>
                </a:solidFill>
              </a:rPr>
              <a:t>die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1">
                    <a:lumMod val="75000"/>
                  </a:schemeClr>
                </a:solidFill>
              </a:rPr>
              <a:t>Einheimische</a:t>
            </a:r>
            <a:endParaRPr lang="ru-RU" sz="2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b="1" dirty="0" err="1" smtClean="0">
                <a:solidFill>
                  <a:schemeClr val="accent1">
                    <a:lumMod val="75000"/>
                  </a:schemeClr>
                </a:solidFill>
              </a:rPr>
              <a:t>sich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1">
                    <a:lumMod val="75000"/>
                  </a:schemeClr>
                </a:solidFill>
              </a:rPr>
              <a:t>verständigen</a:t>
            </a:r>
            <a:endParaRPr lang="ru-RU" sz="2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b="1" dirty="0" err="1" smtClean="0">
                <a:solidFill>
                  <a:schemeClr val="accent1">
                    <a:lumMod val="75000"/>
                  </a:schemeClr>
                </a:solidFill>
              </a:rPr>
              <a:t>Freundschaft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1">
                    <a:lumMod val="75000"/>
                  </a:schemeClr>
                </a:solidFill>
              </a:rPr>
              <a:t>schließen</a:t>
            </a:r>
            <a:endParaRPr lang="ru-RU" sz="2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b="1" dirty="0" err="1" smtClean="0">
                <a:solidFill>
                  <a:schemeClr val="accent1">
                    <a:lumMod val="75000"/>
                  </a:schemeClr>
                </a:solidFill>
              </a:rPr>
              <a:t>unter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1">
                    <a:lumMod val="75000"/>
                  </a:schemeClr>
                </a:solidFill>
              </a:rPr>
              <a:t>Schutz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1">
                    <a:lumMod val="75000"/>
                  </a:schemeClr>
                </a:solidFill>
              </a:rPr>
              <a:t>stellen</a:t>
            </a:r>
            <a:endParaRPr lang="ru-RU" sz="2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b="1" dirty="0" err="1" smtClean="0">
                <a:solidFill>
                  <a:schemeClr val="accent1">
                    <a:lumMod val="75000"/>
                  </a:schemeClr>
                </a:solidFill>
              </a:rPr>
              <a:t>sich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  </a:t>
            </a:r>
            <a:r>
              <a:rPr lang="ru-RU" sz="2000" b="1" dirty="0" err="1" smtClean="0">
                <a:solidFill>
                  <a:schemeClr val="accent1">
                    <a:lumMod val="75000"/>
                  </a:schemeClr>
                </a:solidFill>
              </a:rPr>
              <a:t>engagieren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100" b="1" dirty="0" smtClean="0">
                <a:solidFill>
                  <a:schemeClr val="accent1">
                    <a:lumMod val="75000"/>
                  </a:schemeClr>
                </a:solidFill>
              </a:rPr>
              <a:t>der </a:t>
            </a:r>
            <a:r>
              <a:rPr lang="ru-RU" sz="2100" b="1" dirty="0" err="1" smtClean="0">
                <a:solidFill>
                  <a:schemeClr val="accent1">
                    <a:lumMod val="75000"/>
                  </a:schemeClr>
                </a:solidFill>
              </a:rPr>
              <a:t>Einheimische</a:t>
            </a:r>
            <a:endParaRPr lang="ru-RU" sz="21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1">
                    <a:lumMod val="75000"/>
                  </a:schemeClr>
                </a:solidFill>
              </a:rPr>
              <a:t>kahl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1">
                    <a:lumMod val="75000"/>
                  </a:schemeClr>
                </a:solidFill>
              </a:rPr>
              <a:t>schlagen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1">
                    <a:lumMod val="75000"/>
                  </a:schemeClr>
                </a:solidFill>
              </a:rPr>
              <a:t>beitragen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de-DE" sz="2000" b="1" dirty="0" smtClean="0">
                <a:solidFill>
                  <a:schemeClr val="accent1">
                    <a:lumMod val="75000"/>
                  </a:schemeClr>
                </a:solidFill>
              </a:rPr>
              <a:t>S</a:t>
            </a:r>
            <a:r>
              <a:rPr lang="ru-RU" sz="2000" b="1" dirty="0" err="1" smtClean="0">
                <a:solidFill>
                  <a:schemeClr val="accent1">
                    <a:lumMod val="75000"/>
                  </a:schemeClr>
                </a:solidFill>
              </a:rPr>
              <a:t>tellvertretend</a:t>
            </a:r>
            <a:endParaRPr lang="ru-RU" sz="2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1">
                    <a:lumMod val="75000"/>
                  </a:schemeClr>
                </a:solidFill>
              </a:rPr>
              <a:t>einen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1">
                    <a:lumMod val="75000"/>
                  </a:schemeClr>
                </a:solidFill>
              </a:rPr>
              <a:t>Beitrag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1">
                    <a:lumMod val="75000"/>
                  </a:schemeClr>
                </a:solidFill>
              </a:rPr>
              <a:t>leisten</a:t>
            </a:r>
            <a:endParaRPr lang="ru-RU" sz="2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1">
                    <a:lumMod val="75000"/>
                  </a:schemeClr>
                </a:solidFill>
              </a:rPr>
              <a:t>die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1">
                    <a:lumMod val="75000"/>
                  </a:schemeClr>
                </a:solidFill>
              </a:rPr>
              <a:t>Projekte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1">
                    <a:lumMod val="75000"/>
                  </a:schemeClr>
                </a:solidFill>
              </a:rPr>
              <a:t>entwerfen</a:t>
            </a:r>
            <a:endParaRPr lang="de-DE" sz="2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 der </a:t>
            </a:r>
            <a:r>
              <a:rPr lang="ru-RU" sz="2000" b="1" dirty="0" err="1" smtClean="0">
                <a:solidFill>
                  <a:schemeClr val="accent1">
                    <a:lumMod val="75000"/>
                  </a:schemeClr>
                </a:solidFill>
              </a:rPr>
              <a:t>Wohlstand</a:t>
            </a:r>
            <a:endParaRPr lang="ru-RU" sz="2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1">
                    <a:lumMod val="75000"/>
                  </a:schemeClr>
                </a:solidFill>
              </a:rPr>
              <a:t>sich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1">
                    <a:lumMod val="75000"/>
                  </a:schemeClr>
                </a:solidFill>
              </a:rPr>
              <a:t>auseinander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1">
                    <a:lumMod val="75000"/>
                  </a:schemeClr>
                </a:solidFill>
              </a:rPr>
              <a:t>setzen</a:t>
            </a:r>
            <a:endParaRPr lang="de-DE" sz="2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endParaRPr lang="de-DE" sz="2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endParaRPr lang="ru-RU" sz="20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>
              <a:buNone/>
            </a:pPr>
            <a:endParaRPr lang="de-DE" sz="20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buNone/>
            </a:pPr>
            <a:endParaRPr lang="ru-RU" sz="20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>
              <a:buNone/>
            </a:pPr>
            <a:endParaRPr lang="ru-RU" sz="20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buNone/>
            </a:pP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>
          <a:xfrm>
            <a:off x="4357686" y="500042"/>
            <a:ext cx="4643470" cy="5357850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lphaLcPeriod"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местный житель</a:t>
            </a:r>
          </a:p>
          <a:p>
            <a:pPr marL="457200" indent="-457200">
              <a:buFont typeface="+mj-lt"/>
              <a:buAutoNum type="alphaLcPeriod"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поставить под чью-либо защиту</a:t>
            </a:r>
          </a:p>
          <a:p>
            <a:pPr marL="457200" indent="-457200">
              <a:buFont typeface="+mj-lt"/>
              <a:buAutoNum type="alphaLcPeriod"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общаться, договариваться с кем- либо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, приходить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к соглашению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pPr marL="457200" indent="-457200">
              <a:buFont typeface="+mj-lt"/>
              <a:buAutoNum type="alphaLcPeriod"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заключать дружбу</a:t>
            </a:r>
          </a:p>
          <a:p>
            <a:pPr marL="457200" indent="-457200">
              <a:buFont typeface="+mj-lt"/>
              <a:buAutoNum type="alphaLcPeriod"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спорить, дискутировать </a:t>
            </a:r>
          </a:p>
          <a:p>
            <a:pPr marL="457200" indent="-457200">
              <a:buFont typeface="+mj-lt"/>
              <a:buAutoNum type="alphaLcPeriod"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местная жительница</a:t>
            </a:r>
          </a:p>
          <a:p>
            <a:pPr marL="457200" indent="-457200">
              <a:buFont typeface="+mj-lt"/>
              <a:buAutoNum type="alphaLcPeriod"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вступиться, заступиться за кого-либо</a:t>
            </a:r>
          </a:p>
          <a:p>
            <a:pPr marL="457200" indent="-457200">
              <a:buFont typeface="+mj-lt"/>
              <a:buAutoNum type="alphaLcPeriod"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вырубать </a:t>
            </a:r>
          </a:p>
          <a:p>
            <a:pPr marL="457200" indent="-457200">
              <a:buFont typeface="+mj-lt"/>
              <a:buAutoNum type="alphaLcPeriod"/>
            </a:pPr>
            <a:r>
              <a:rPr lang="ru-RU" sz="2000" b="1" dirty="0" err="1" smtClean="0">
                <a:solidFill>
                  <a:schemeClr val="tx2">
                    <a:lumMod val="50000"/>
                  </a:schemeClr>
                </a:solidFill>
              </a:rPr>
              <a:t>зд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: от лица</a:t>
            </a:r>
            <a:endParaRPr lang="ru-RU" sz="20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lphaLcPeriod"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вносить, способствовать</a:t>
            </a:r>
          </a:p>
          <a:p>
            <a:pPr marL="457200" indent="-457200">
              <a:buFont typeface="+mj-lt"/>
              <a:buAutoNum type="alphaLcPeriod"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проектировать </a:t>
            </a:r>
          </a:p>
          <a:p>
            <a:pPr marL="457200" indent="-457200">
              <a:buFont typeface="+mj-lt"/>
              <a:buAutoNum type="alphaLcPeriod"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внести вклад во что-либо</a:t>
            </a:r>
            <a:endParaRPr lang="de-DE" sz="20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lphaLcPeriod"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благосостояние, достаток </a:t>
            </a:r>
          </a:p>
          <a:p>
            <a:pPr>
              <a:buNone/>
            </a:pPr>
            <a:endParaRPr lang="de-DE" sz="20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buNone/>
            </a:pPr>
            <a:endParaRPr lang="de-DE" sz="20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buNone/>
            </a:pPr>
            <a:endParaRPr lang="ru-RU" sz="2000" dirty="0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214282" y="5939490"/>
          <a:ext cx="8643999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4923"/>
                <a:gridCol w="664923"/>
                <a:gridCol w="664923"/>
                <a:gridCol w="664923"/>
                <a:gridCol w="664923"/>
                <a:gridCol w="664923"/>
                <a:gridCol w="664923"/>
                <a:gridCol w="664923"/>
                <a:gridCol w="664923"/>
                <a:gridCol w="664923"/>
                <a:gridCol w="664923"/>
                <a:gridCol w="664923"/>
                <a:gridCol w="664923"/>
              </a:tblGrid>
              <a:tr h="263683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1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2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3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4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5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6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7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8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9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10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11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12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13</a:t>
                      </a:r>
                      <a:endParaRPr lang="ru-RU" b="1" dirty="0"/>
                    </a:p>
                  </a:txBody>
                  <a:tcPr/>
                </a:tc>
              </a:tr>
              <a:tr h="26368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357190"/>
          </a:xfrm>
        </p:spPr>
        <p:txBody>
          <a:bodyPr>
            <a:noAutofit/>
          </a:bodyPr>
          <a:lstStyle/>
          <a:p>
            <a:r>
              <a:rPr lang="de-DE" sz="3200" b="1" dirty="0" smtClean="0">
                <a:solidFill>
                  <a:schemeClr val="accent1">
                    <a:lumMod val="75000"/>
                  </a:schemeClr>
                </a:solidFill>
                <a:latin typeface="Monotype Corsiva" pitchFamily="66" charset="0"/>
              </a:rPr>
              <a:t>Wie ist es richtig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Monotype Corsiva" pitchFamily="66" charset="0"/>
              </a:rPr>
              <a:t>?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2844" y="714357"/>
            <a:ext cx="4352956" cy="4929222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000" b="1" dirty="0" err="1" smtClean="0">
                <a:solidFill>
                  <a:schemeClr val="accent5">
                    <a:lumMod val="50000"/>
                  </a:schemeClr>
                </a:solidFill>
              </a:rPr>
              <a:t>die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5">
                    <a:lumMod val="50000"/>
                  </a:schemeClr>
                </a:solidFill>
              </a:rPr>
              <a:t>Verständigung</a:t>
            </a:r>
            <a:endParaRPr lang="ru-RU" sz="20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5">
                    <a:lumMod val="50000"/>
                  </a:schemeClr>
                </a:solidFill>
              </a:rPr>
              <a:t>vermitteln</a:t>
            </a:r>
            <a:endParaRPr lang="ru-RU" sz="20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der </a:t>
            </a:r>
            <a:r>
              <a:rPr lang="ru-RU" sz="2000" b="1" dirty="0" err="1" smtClean="0">
                <a:solidFill>
                  <a:schemeClr val="accent5">
                    <a:lumMod val="50000"/>
                  </a:schemeClr>
                </a:solidFill>
              </a:rPr>
              <a:t>Aufenthalt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b="1" dirty="0" err="1" smtClean="0">
                <a:solidFill>
                  <a:schemeClr val="accent5">
                    <a:lumMod val="50000"/>
                  </a:schemeClr>
                </a:solidFill>
              </a:rPr>
              <a:t>gemeinsam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de-DE" sz="2000" b="1" dirty="0" smtClean="0">
                <a:solidFill>
                  <a:schemeClr val="accent5">
                    <a:lumMod val="50000"/>
                  </a:schemeClr>
                </a:solidFill>
              </a:rPr>
              <a:t>r</a:t>
            </a:r>
            <a:r>
              <a:rPr lang="ru-RU" sz="2000" b="1" dirty="0" err="1" smtClean="0">
                <a:solidFill>
                  <a:schemeClr val="accent5">
                    <a:lumMod val="50000"/>
                  </a:schemeClr>
                </a:solidFill>
              </a:rPr>
              <a:t>etten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b="1" dirty="0" err="1" smtClean="0">
                <a:solidFill>
                  <a:schemeClr val="accent5">
                    <a:lumMod val="50000"/>
                  </a:schemeClr>
                </a:solidFill>
              </a:rPr>
              <a:t>die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5">
                    <a:lumMod val="50000"/>
                  </a:schemeClr>
                </a:solidFill>
              </a:rPr>
              <a:t>Stimmung</a:t>
            </a:r>
            <a:endParaRPr lang="ru-RU" sz="20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b="1" dirty="0" err="1" smtClean="0">
                <a:solidFill>
                  <a:schemeClr val="accent5">
                    <a:lumMod val="50000"/>
                  </a:schemeClr>
                </a:solidFill>
              </a:rPr>
              <a:t>stellvertretend</a:t>
            </a:r>
            <a:endParaRPr lang="de-DE" sz="20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b="1" dirty="0" err="1" smtClean="0">
                <a:solidFill>
                  <a:schemeClr val="accent5">
                    <a:lumMod val="50000"/>
                  </a:schemeClr>
                </a:solidFill>
              </a:rPr>
              <a:t>kahl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5">
                    <a:lumMod val="50000"/>
                  </a:schemeClr>
                </a:solidFill>
              </a:rPr>
              <a:t>schlagen</a:t>
            </a:r>
            <a:endParaRPr lang="ru-RU" sz="20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b="1" dirty="0" err="1" smtClean="0">
                <a:solidFill>
                  <a:schemeClr val="accent5">
                    <a:lumMod val="50000"/>
                  </a:schemeClr>
                </a:solidFill>
              </a:rPr>
              <a:t>einen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5">
                    <a:lumMod val="50000"/>
                  </a:schemeClr>
                </a:solidFill>
              </a:rPr>
              <a:t>Film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5">
                    <a:lumMod val="50000"/>
                  </a:schemeClr>
                </a:solidFill>
              </a:rPr>
              <a:t>drehen</a:t>
            </a:r>
            <a:endParaRPr lang="ru-RU" sz="20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de-DE" sz="2000" b="1" dirty="0" smtClean="0">
                <a:solidFill>
                  <a:schemeClr val="accent5">
                    <a:lumMod val="50000"/>
                  </a:schemeClr>
                </a:solidFill>
              </a:rPr>
              <a:t>ermöglichen</a:t>
            </a:r>
            <a:endParaRPr lang="ru-RU" sz="20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b="1" dirty="0" err="1" smtClean="0">
                <a:solidFill>
                  <a:schemeClr val="accent5">
                    <a:lumMod val="50000"/>
                  </a:schemeClr>
                </a:solidFill>
              </a:rPr>
              <a:t>Freundschaft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5">
                    <a:lumMod val="50000"/>
                  </a:schemeClr>
                </a:solidFill>
              </a:rPr>
              <a:t>schließen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5">
                    <a:lumMod val="50000"/>
                  </a:schemeClr>
                </a:solidFill>
              </a:rPr>
              <a:t>gemeinsam</a:t>
            </a:r>
            <a:endParaRPr lang="ru-RU" sz="20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>
              <a:buNone/>
            </a:pPr>
            <a:endParaRPr lang="ru-RU" sz="20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>
              <a:buNone/>
            </a:pPr>
            <a:endParaRPr lang="ru-RU" sz="20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buNone/>
            </a:pPr>
            <a:endParaRPr lang="de-DE" sz="20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buNone/>
            </a:pPr>
            <a:endParaRPr lang="ru-RU" sz="20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00562" y="714357"/>
            <a:ext cx="4429156" cy="5000660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lphaLcPeriod"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настроение</a:t>
            </a:r>
          </a:p>
          <a:p>
            <a:pPr marL="457200" indent="-457200">
              <a:buFont typeface="+mj-lt"/>
              <a:buAutoNum type="alphaLcPeriod"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снимать кинофильм</a:t>
            </a:r>
          </a:p>
          <a:p>
            <a:pPr marL="457200" indent="-457200">
              <a:buFont typeface="+mj-lt"/>
              <a:buAutoNum type="alphaLcPeriod"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сделать возможным, способствовать,</a:t>
            </a:r>
          </a:p>
          <a:p>
            <a:pPr marL="457200" indent="-457200">
              <a:buFont typeface="+mj-lt"/>
              <a:buAutoNum type="alphaLcPeriod"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содействовать чему-либо</a:t>
            </a:r>
          </a:p>
          <a:p>
            <a:pPr marL="457200" indent="-457200">
              <a:buFont typeface="+mj-lt"/>
              <a:buAutoNum type="alphaLcPeriod"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заключать дружбу</a:t>
            </a:r>
          </a:p>
          <a:p>
            <a:pPr marL="457200" indent="-457200">
              <a:buFont typeface="+mj-lt"/>
              <a:buAutoNum type="alphaLcPeriod"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договорённость, взаимопонимание</a:t>
            </a:r>
          </a:p>
          <a:p>
            <a:pPr marL="457200" indent="-457200">
              <a:buFont typeface="+mj-lt"/>
              <a:buAutoNum type="alphaLcPeriod"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1.способствовать, содействовать. 2.сообщать</a:t>
            </a:r>
            <a:endParaRPr lang="ru-RU" sz="20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lphaLcPeriod"/>
            </a:pPr>
            <a:r>
              <a:rPr lang="ru-RU" sz="2000" b="1" dirty="0" err="1" smtClean="0">
                <a:solidFill>
                  <a:schemeClr val="tx2">
                    <a:lumMod val="50000"/>
                  </a:schemeClr>
                </a:solidFill>
              </a:rPr>
              <a:t>зд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: от лица</a:t>
            </a:r>
            <a:endParaRPr lang="de-DE" sz="20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lphaLcPeriod"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– вырубать </a:t>
            </a:r>
          </a:p>
          <a:p>
            <a:pPr marL="457200" indent="-457200">
              <a:buFont typeface="+mj-lt"/>
              <a:buAutoNum type="alphaLcPeriod"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пребывание, проживание </a:t>
            </a:r>
            <a:endParaRPr lang="ru-RU" sz="20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lphaLcPeriod"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вместе, сообща</a:t>
            </a:r>
          </a:p>
          <a:p>
            <a:pPr marL="457200" indent="-457200">
              <a:buFont typeface="+mj-lt"/>
              <a:buAutoNum type="alphaLcPeriod"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спасать</a:t>
            </a:r>
          </a:p>
          <a:p>
            <a:pPr marL="457200" indent="-457200">
              <a:buFont typeface="+mj-lt"/>
              <a:buAutoNum type="alphaLcPeriod"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вместе, сообща</a:t>
            </a:r>
            <a:endParaRPr lang="de-DE" sz="20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457200" indent="-457200">
              <a:buNone/>
            </a:pPr>
            <a:endParaRPr lang="de-DE" sz="20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457200" indent="-457200">
              <a:buNone/>
            </a:pPr>
            <a:endParaRPr lang="de-DE" sz="20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457200" indent="-457200">
              <a:buNone/>
            </a:pPr>
            <a:endParaRPr lang="de-DE" sz="20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buNone/>
            </a:pPr>
            <a:endParaRPr lang="ru-RU" sz="2000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14282" y="5857892"/>
          <a:ext cx="8715432" cy="736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6286"/>
                <a:gridCol w="726286"/>
                <a:gridCol w="726286"/>
                <a:gridCol w="726286"/>
                <a:gridCol w="726286"/>
                <a:gridCol w="726286"/>
                <a:gridCol w="726286"/>
                <a:gridCol w="726286"/>
                <a:gridCol w="726286"/>
                <a:gridCol w="726286"/>
                <a:gridCol w="726286"/>
                <a:gridCol w="726286"/>
              </a:tblGrid>
              <a:tr h="12479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1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2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3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4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5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6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7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8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9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10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11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12</a:t>
                      </a:r>
                      <a:endParaRPr lang="ru-RU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356</Words>
  <Application>Microsoft Office PowerPoint</Application>
  <PresentationFormat>Экран (4:3)</PresentationFormat>
  <Paragraphs>110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 Kapitel II: SCHÜLERAUSTAUSCH, INTERNATIONALE JUGENDPROJEKTE. WOLLT  IHR MITMACHEN?  </vt:lpstr>
      <vt:lpstr>Wie ist es richtig?</vt:lpstr>
      <vt:lpstr>Wie ist es richtig?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II. SCHÜLERAUSTAUSCH, INTERNATIONALE JUGENDPROJEKTE. WOLLT  IHR MITMACHEN?  </dc:title>
  <dc:creator>878</dc:creator>
  <cp:lastModifiedBy>878</cp:lastModifiedBy>
  <cp:revision>70</cp:revision>
  <dcterms:created xsi:type="dcterms:W3CDTF">2012-01-09T16:53:03Z</dcterms:created>
  <dcterms:modified xsi:type="dcterms:W3CDTF">2013-12-05T17:32:58Z</dcterms:modified>
</cp:coreProperties>
</file>